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6.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8.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theme/theme12.xml" ContentType="application/vnd.openxmlformats-officedocument.theme+xml"/>
  <Override PartName="/ppt/slideLayouts/slideLayout34.xml" ContentType="application/vnd.openxmlformats-officedocument.presentationml.slideLayout+xml"/>
  <Override PartName="/ppt/theme/theme1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1.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Lst>
  <p:notesMasterIdLst>
    <p:notesMasterId r:id="rId82"/>
  </p:notesMasterIdLst>
  <p:sldIdLst>
    <p:sldId id="259" r:id="rId16"/>
    <p:sldId id="1349" r:id="rId17"/>
    <p:sldId id="1359" r:id="rId18"/>
    <p:sldId id="310" r:id="rId19"/>
    <p:sldId id="308" r:id="rId20"/>
    <p:sldId id="316" r:id="rId21"/>
    <p:sldId id="317" r:id="rId22"/>
    <p:sldId id="318" r:id="rId23"/>
    <p:sldId id="304" r:id="rId24"/>
    <p:sldId id="263" r:id="rId25"/>
    <p:sldId id="305" r:id="rId26"/>
    <p:sldId id="315" r:id="rId27"/>
    <p:sldId id="309" r:id="rId28"/>
    <p:sldId id="298" r:id="rId29"/>
    <p:sldId id="1350" r:id="rId30"/>
    <p:sldId id="319" r:id="rId31"/>
    <p:sldId id="1357" r:id="rId32"/>
    <p:sldId id="1356" r:id="rId33"/>
    <p:sldId id="1318" r:id="rId34"/>
    <p:sldId id="1352" r:id="rId35"/>
    <p:sldId id="1351" r:id="rId36"/>
    <p:sldId id="1340" r:id="rId37"/>
    <p:sldId id="1237" r:id="rId38"/>
    <p:sldId id="1342" r:id="rId39"/>
    <p:sldId id="1353" r:id="rId40"/>
    <p:sldId id="1339" r:id="rId41"/>
    <p:sldId id="1082" r:id="rId42"/>
    <p:sldId id="1355" r:id="rId43"/>
    <p:sldId id="1354" r:id="rId44"/>
    <p:sldId id="738" r:id="rId45"/>
    <p:sldId id="739" r:id="rId46"/>
    <p:sldId id="741" r:id="rId47"/>
    <p:sldId id="736" r:id="rId48"/>
    <p:sldId id="721" r:id="rId49"/>
    <p:sldId id="722" r:id="rId50"/>
    <p:sldId id="742" r:id="rId51"/>
    <p:sldId id="743" r:id="rId52"/>
    <p:sldId id="807" r:id="rId53"/>
    <p:sldId id="809" r:id="rId54"/>
    <p:sldId id="1105" r:id="rId55"/>
    <p:sldId id="1109" r:id="rId56"/>
    <p:sldId id="808" r:id="rId57"/>
    <p:sldId id="1108" r:id="rId58"/>
    <p:sldId id="1104" r:id="rId59"/>
    <p:sldId id="815" r:id="rId60"/>
    <p:sldId id="816" r:id="rId61"/>
    <p:sldId id="793" r:id="rId62"/>
    <p:sldId id="812" r:id="rId63"/>
    <p:sldId id="813" r:id="rId64"/>
    <p:sldId id="814" r:id="rId65"/>
    <p:sldId id="1099" r:id="rId66"/>
    <p:sldId id="1098" r:id="rId67"/>
    <p:sldId id="1106" r:id="rId68"/>
    <p:sldId id="1358" r:id="rId69"/>
    <p:sldId id="296" r:id="rId70"/>
    <p:sldId id="291" r:id="rId71"/>
    <p:sldId id="302" r:id="rId72"/>
    <p:sldId id="269" r:id="rId73"/>
    <p:sldId id="290" r:id="rId74"/>
    <p:sldId id="281" r:id="rId75"/>
    <p:sldId id="270" r:id="rId76"/>
    <p:sldId id="278" r:id="rId77"/>
    <p:sldId id="289" r:id="rId78"/>
    <p:sldId id="286" r:id="rId79"/>
    <p:sldId id="1251" r:id="rId80"/>
    <p:sldId id="1348" r:id="rId81"/>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49"/>
            <p14:sldId id="1359"/>
            <p14:sldId id="310"/>
            <p14:sldId id="308"/>
            <p14:sldId id="316"/>
            <p14:sldId id="317"/>
            <p14:sldId id="318"/>
            <p14:sldId id="304"/>
            <p14:sldId id="263"/>
            <p14:sldId id="305"/>
            <p14:sldId id="315"/>
            <p14:sldId id="309"/>
          </p14:sldIdLst>
        </p14:section>
        <p14:section name="Módulo 01 - Revisão" id="{18C2919C-48B4-45D2-BF08-1E8AFF53FB55}">
          <p14:sldIdLst>
            <p14:sldId id="298"/>
            <p14:sldId id="1350"/>
            <p14:sldId id="319"/>
          </p14:sldIdLst>
        </p14:section>
        <p14:section name="Módulo 02 - Input" id="{02BBB451-8D93-4170-A6DE-47B5F455613B}">
          <p14:sldIdLst/>
        </p14:section>
        <p14:section name="Módulo 03" id="{9454294D-E740-4037-AFA7-E3FBC6D7F09D}">
          <p14:sldIdLst>
            <p14:sldId id="1357"/>
          </p14:sldIdLst>
        </p14:section>
        <p14:section name="dataprep" id="{9DE15B08-92C9-4149-BA4F-8297C733EF35}">
          <p14:sldIdLst>
            <p14:sldId id="1356"/>
            <p14:sldId id="1318"/>
          </p14:sldIdLst>
        </p14:section>
        <p14:section name="dataviz" id="{53A9E3C7-5A0D-4487-9585-BC3FEB8A849E}">
          <p14:sldIdLst>
            <p14:sldId id="1352"/>
            <p14:sldId id="1351"/>
            <p14:sldId id="1340"/>
            <p14:sldId id="1237"/>
            <p14:sldId id="1342"/>
          </p14:sldIdLst>
        </p14:section>
        <p14:section name="model" id="{70D4F349-2851-4EBD-8610-ABAC6047FF6A}">
          <p14:sldIdLst>
            <p14:sldId id="1353"/>
            <p14:sldId id="1339"/>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FFFFFF"/>
    <a:srgbClr val="D7D7D7"/>
    <a:srgbClr val="F2F2F2"/>
    <a:srgbClr val="404145"/>
    <a:srgbClr val="E58938"/>
    <a:srgbClr val="3132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2D678D-DB24-48BC-AFD0-4998010C7E6F}" v="73" dt="2022-08-14T23:37:01.0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78197" autoAdjust="0"/>
  </p:normalViewPr>
  <p:slideViewPr>
    <p:cSldViewPr snapToGrid="0">
      <p:cViewPr varScale="1">
        <p:scale>
          <a:sx n="43" d="100"/>
          <a:sy n="43" d="100"/>
        </p:scale>
        <p:origin x="592" y="40"/>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5" Type="http://schemas.openxmlformats.org/officeDocument/2006/relationships/slideMaster" Target="slideMasters/slideMaster5.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slide" Target="slides/slide62.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80" Type="http://schemas.openxmlformats.org/officeDocument/2006/relationships/slide" Target="slides/slide65.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commentAuthors" Target="commentAuthors.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7" Type="http://schemas.openxmlformats.org/officeDocument/2006/relationships/slideMaster" Target="slideMasters/slideMaster7.xml"/><Relationship Id="rId71" Type="http://schemas.openxmlformats.org/officeDocument/2006/relationships/slide" Target="slides/slide56.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notesMaster" Target="notesMasters/notesMaster1.xml"/><Relationship Id="rId1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8/22/2022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1963565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1047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8252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61</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2999270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2.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3.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1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1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0.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22/08/2022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22/08/2022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6.png"/><Relationship Id="rId7" Type="http://schemas.microsoft.com/office/2007/relationships/hdphoto" Target="../media/hdphoto1.wdp"/><Relationship Id="rId12" Type="http://schemas.openxmlformats.org/officeDocument/2006/relationships/image" Target="../media/image21.sv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19.svg"/><Relationship Id="rId4" Type="http://schemas.microsoft.com/office/2007/relationships/hdphoto" Target="../media/hdphoto4.wdp"/><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16.xml"/><Relationship Id="rId1" Type="http://schemas.openxmlformats.org/officeDocument/2006/relationships/slideLayout" Target="../slideLayouts/slideLayout35.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hyperlink" Target="https://www.data-to-viz.com/"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svg"/><Relationship Id="rId2" Type="http://schemas.openxmlformats.org/officeDocument/2006/relationships/notesSlide" Target="../notesSlides/notesSlide21.xml"/><Relationship Id="rId16" Type="http://schemas.openxmlformats.org/officeDocument/2006/relationships/image" Target="../media/image52.svg"/><Relationship Id="rId1" Type="http://schemas.openxmlformats.org/officeDocument/2006/relationships/slideLayout" Target="../slideLayouts/slideLayout35.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5.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4.xml"/><Relationship Id="rId1" Type="http://schemas.openxmlformats.org/officeDocument/2006/relationships/slideLayout" Target="../slideLayouts/slideLayout35.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hyperlink" Target="https://vas3k.com/blog/machine_learn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46.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9.xml"/><Relationship Id="rId1" Type="http://schemas.openxmlformats.org/officeDocument/2006/relationships/slideLayout" Target="../slideLayouts/slideLayout46.xml"/><Relationship Id="rId5" Type="http://schemas.openxmlformats.org/officeDocument/2006/relationships/image" Target="../media/image64.png"/><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4.png"/><Relationship Id="rId1" Type="http://schemas.openxmlformats.org/officeDocument/2006/relationships/slideLayout" Target="../slideLayouts/slideLayout46.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46.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sv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3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4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46.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s/_rels/slide3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4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31.xml"/><Relationship Id="rId1" Type="http://schemas.openxmlformats.org/officeDocument/2006/relationships/slideLayout" Target="../slideLayouts/slideLayout4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46.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46.xml"/><Relationship Id="rId4" Type="http://schemas.openxmlformats.org/officeDocument/2006/relationships/image" Target="../media/image103.pn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87.png"/><Relationship Id="rId7"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46.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slide" Target="slide52.xml"/><Relationship Id="rId9" Type="http://schemas.openxmlformats.org/officeDocument/2006/relationships/image" Target="../media/image108.png"/></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7.xml"/><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4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85.pn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notesSlide" Target="../notesSlides/notesSlide39.xml"/><Relationship Id="rId1" Type="http://schemas.openxmlformats.org/officeDocument/2006/relationships/slideLayout" Target="../slideLayouts/slideLayout46.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46.xml"/><Relationship Id="rId5" Type="http://schemas.openxmlformats.org/officeDocument/2006/relationships/image" Target="../media/image122.png"/><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46.xml"/><Relationship Id="rId5" Type="http://schemas.openxmlformats.org/officeDocument/2006/relationships/image" Target="../media/image130.png"/><Relationship Id="rId4" Type="http://schemas.openxmlformats.org/officeDocument/2006/relationships/image" Target="../media/image12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5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4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4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3" Type="http://schemas.openxmlformats.org/officeDocument/2006/relationships/image" Target="../media/image138.png"/><Relationship Id="rId7" Type="http://schemas.openxmlformats.org/officeDocument/2006/relationships/image" Target="../media/image140.png"/><Relationship Id="rId12"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46.xml"/><Relationship Id="rId6" Type="http://schemas.openxmlformats.org/officeDocument/2006/relationships/image" Target="../media/image26.emf"/><Relationship Id="rId11" Type="http://schemas.openxmlformats.org/officeDocument/2006/relationships/image" Target="../media/image144.png"/><Relationship Id="rId5" Type="http://schemas.openxmlformats.org/officeDocument/2006/relationships/customXml" Target="../ink/ink1.xml"/><Relationship Id="rId10" Type="http://schemas.openxmlformats.org/officeDocument/2006/relationships/image" Target="../media/image143.png"/><Relationship Id="rId4" Type="http://schemas.openxmlformats.org/officeDocument/2006/relationships/image" Target="../media/image139.png"/><Relationship Id="rId9" Type="http://schemas.openxmlformats.org/officeDocument/2006/relationships/image" Target="../media/image142.png"/></Relationships>
</file>

<file path=ppt/slides/_rels/slide5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Layout" Target="../slideLayouts/slideLayout46.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47.png"/><Relationship Id="rId4"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6.xml"/><Relationship Id="rId1" Type="http://schemas.openxmlformats.org/officeDocument/2006/relationships/slideLayout" Target="../slideLayouts/slideLayout35.xml"/><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48.xml"/><Relationship Id="rId1" Type="http://schemas.openxmlformats.org/officeDocument/2006/relationships/slideLayout" Target="../slideLayouts/slideLayout35.xml"/><Relationship Id="rId6" Type="http://schemas.openxmlformats.org/officeDocument/2006/relationships/image" Target="../media/image156.svg"/><Relationship Id="rId11" Type="http://schemas.openxmlformats.org/officeDocument/2006/relationships/image" Target="../media/image161.svg"/><Relationship Id="rId5" Type="http://schemas.openxmlformats.org/officeDocument/2006/relationships/image" Target="../media/image155.png"/><Relationship Id="rId10" Type="http://schemas.openxmlformats.org/officeDocument/2006/relationships/image" Target="../media/image160.png"/><Relationship Id="rId4" Type="http://schemas.openxmlformats.org/officeDocument/2006/relationships/image" Target="../media/image154.svg"/><Relationship Id="rId9" Type="http://schemas.openxmlformats.org/officeDocument/2006/relationships/image" Target="../media/image159.png"/></Relationships>
</file>

<file path=ppt/slides/_rels/slide66.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49.xml"/><Relationship Id="rId1" Type="http://schemas.openxmlformats.org/officeDocument/2006/relationships/slideLayout" Target="../slideLayouts/slideLayout35.xml"/><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svg"/><Relationship Id="rId9"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930367" y="1944153"/>
            <a:ext cx="11117253" cy="4292600"/>
          </a:xfrm>
        </p:spPr>
        <p:txBody>
          <a:bodyPr/>
          <a:lstStyle/>
          <a:p>
            <a:pPr fontAlgn="base"/>
            <a:r>
              <a:rPr lang="pt-BR" dirty="0"/>
              <a:t>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do básico ao avançado, além de </a:t>
            </a:r>
            <a:r>
              <a:rPr lang="pt-BR"/>
              <a:t>ferramental para trabalhar </a:t>
            </a:r>
            <a:r>
              <a:rPr lang="pt-BR" dirty="0"/>
              <a:t>com big data e garantir reprodutibilidade</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1028700" y="1944153"/>
            <a:ext cx="10912288" cy="4692212"/>
          </a:xfrm>
        </p:spPr>
        <p:txBody>
          <a:bodyPr/>
          <a:lstStyle/>
          <a:p>
            <a:pPr fontAlgn="base"/>
            <a:r>
              <a:rPr lang="pt-BR" dirty="0"/>
              <a:t>Muitas facilidades voltadas à análise de dados (+18K bibliotecas)</a:t>
            </a:r>
          </a:p>
          <a:p>
            <a:pPr fontAlgn="base"/>
            <a:r>
              <a:rPr lang="pt-BR" dirty="0"/>
              <a:t>Possibilita o uso de  recursos avançados, mesmo para iniciantes</a:t>
            </a:r>
          </a:p>
          <a:p>
            <a:pPr fontAlgn="base"/>
            <a:r>
              <a:rPr lang="pt-BR" dirty="0"/>
              <a:t>Porta de entrada para novas metodologias</a:t>
            </a:r>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Instalação</a:t>
            </a:r>
            <a:r>
              <a:rPr lang="en-US" dirty="0"/>
              <a: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Imagem 12">
            <a:extLst>
              <a:ext uri="{FF2B5EF4-FFF2-40B4-BE49-F238E27FC236}">
                <a16:creationId xmlns:a16="http://schemas.microsoft.com/office/drawing/2014/main" id="{71DFF67E-8850-C4A3-27A9-4F784AA7F94E}"/>
              </a:ext>
            </a:extLst>
          </p:cNvPr>
          <p:cNvPicPr>
            <a:picLocks noChangeAspect="1"/>
          </p:cNvPicPr>
          <p:nvPr/>
        </p:nvPicPr>
        <p:blipFill>
          <a:blip r:embed="rId3"/>
          <a:stretch>
            <a:fillRect/>
          </a:stretch>
        </p:blipFill>
        <p:spPr>
          <a:xfrm>
            <a:off x="2551310" y="1754682"/>
            <a:ext cx="4939365" cy="5014204"/>
          </a:xfrm>
          <a:prstGeom prst="rect">
            <a:avLst/>
          </a:prstGeom>
        </p:spPr>
      </p:pic>
      <p:sp>
        <p:nvSpPr>
          <p:cNvPr id="2" name="Title 1"/>
          <p:cNvSpPr>
            <a:spLocks noGrp="1"/>
          </p:cNvSpPr>
          <p:nvPr>
            <p:ph type="title"/>
          </p:nvPr>
        </p:nvSpPr>
        <p:spPr/>
        <p:txBody>
          <a:bodyPr/>
          <a:lstStyle/>
          <a:p>
            <a:r>
              <a:rPr lang="en-US" dirty="0" err="1"/>
              <a:t>Estrutura</a:t>
            </a:r>
            <a:r>
              <a:rPr lang="en-US" dirty="0"/>
              <a:t> do Help</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
        <p:nvSpPr>
          <p:cNvPr id="9" name="Retângulo 8">
            <a:extLst>
              <a:ext uri="{FF2B5EF4-FFF2-40B4-BE49-F238E27FC236}">
                <a16:creationId xmlns:a16="http://schemas.microsoft.com/office/drawing/2014/main" id="{8BC6C3FD-38D7-8279-F5B7-FAE7F8AD1235}"/>
              </a:ext>
            </a:extLst>
          </p:cNvPr>
          <p:cNvSpPr/>
          <p:nvPr/>
        </p:nvSpPr>
        <p:spPr>
          <a:xfrm>
            <a:off x="2437330" y="1875810"/>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C9D71D0-28ED-7C0E-725F-C43E95FCDAB5}"/>
              </a:ext>
            </a:extLst>
          </p:cNvPr>
          <p:cNvSpPr/>
          <p:nvPr/>
        </p:nvSpPr>
        <p:spPr>
          <a:xfrm>
            <a:off x="2423262" y="2210331"/>
            <a:ext cx="3147769" cy="206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7143C882-6C7F-1339-DBBA-5F06BD0FEAAC}"/>
              </a:ext>
            </a:extLst>
          </p:cNvPr>
          <p:cNvSpPr/>
          <p:nvPr/>
        </p:nvSpPr>
        <p:spPr>
          <a:xfrm>
            <a:off x="2535804" y="2452356"/>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B8F51A52-27B1-7713-47E3-642A6D95206A}"/>
              </a:ext>
            </a:extLst>
          </p:cNvPr>
          <p:cNvSpPr/>
          <p:nvPr/>
        </p:nvSpPr>
        <p:spPr>
          <a:xfrm>
            <a:off x="2535804" y="3804084"/>
            <a:ext cx="4968000" cy="74702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63C94909-DA1A-5101-F997-A44B2CC6395B}"/>
              </a:ext>
            </a:extLst>
          </p:cNvPr>
          <p:cNvSpPr/>
          <p:nvPr/>
        </p:nvSpPr>
        <p:spPr>
          <a:xfrm>
            <a:off x="2358194" y="5417313"/>
            <a:ext cx="5323219"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92FC9384-8BF5-E69B-B679-EE4C5147D93E}"/>
              </a:ext>
            </a:extLst>
          </p:cNvPr>
          <p:cNvSpPr/>
          <p:nvPr/>
        </p:nvSpPr>
        <p:spPr>
          <a:xfrm>
            <a:off x="2551310" y="3100705"/>
            <a:ext cx="4968000" cy="60033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6442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4" grpId="0" animBg="1"/>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600321" y="2149409"/>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Dataprep</a:t>
            </a:r>
            <a:endParaRPr lang="en-US" dirty="0"/>
          </a:p>
        </p:txBody>
      </p:sp>
    </p:spTree>
    <p:extLst>
      <p:ext uri="{BB962C8B-B14F-4D97-AF65-F5344CB8AC3E}">
        <p14:creationId xmlns:p14="http://schemas.microsoft.com/office/powerpoint/2010/main" val="3373103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426374"/>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354367"/>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259166"/>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143855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err="1"/>
              <a:t>Dataviz</a:t>
            </a:r>
            <a:endParaRPr lang="en-US" dirty="0"/>
          </a:p>
        </p:txBody>
      </p:sp>
    </p:spTree>
    <p:extLst>
      <p:ext uri="{BB962C8B-B14F-4D97-AF65-F5344CB8AC3E}">
        <p14:creationId xmlns:p14="http://schemas.microsoft.com/office/powerpoint/2010/main" val="2264330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1787303" y="1295290"/>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279806" y="2511378"/>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aixaDeTexto 37">
            <a:extLst>
              <a:ext uri="{FF2B5EF4-FFF2-40B4-BE49-F238E27FC236}">
                <a16:creationId xmlns:a16="http://schemas.microsoft.com/office/drawing/2014/main" id="{520C7927-3361-4631-8A28-F8C3D0F2BAEC}"/>
              </a:ext>
            </a:extLst>
          </p:cNvPr>
          <p:cNvSpPr txBox="1"/>
          <p:nvPr/>
        </p:nvSpPr>
        <p:spPr>
          <a:xfrm>
            <a:off x="2820293" y="1661467"/>
            <a:ext cx="7366139" cy="4770537"/>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Tipos de Variáveis</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Qualitativos: nominal e ordinal</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Quantitativo: discreto e contínuo / intervalar e razão</a:t>
            </a:r>
          </a:p>
          <a:p>
            <a:pPr marL="342900" marR="0" lvl="0" indent="-34290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endParaRPr kumimoji="0" lang="pt-BR" sz="2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Propósitos de Sumarização</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Posição/concentração: média, moda, mediana</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ordenação (posição relativa): quartis/percentis,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máx</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mín</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Variabilidade/dispersão: variância (desvio padrão), amplitude, intervalo interquartil, coeficiente de variação</a:t>
            </a:r>
          </a:p>
          <a:p>
            <a:pPr marL="642295"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Medidas de forma: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Kurtose</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e assimetria</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3854" rtl="0" eaLnBrk="1" fontAlgn="auto" latinLnBrk="0" hangingPunct="1">
              <a:lnSpc>
                <a:spcPct val="100000"/>
              </a:lnSpc>
              <a:spcBef>
                <a:spcPts val="0"/>
              </a:spcBef>
              <a:spcAft>
                <a:spcPts val="0"/>
              </a:spcAft>
              <a:buClr>
                <a:srgbClr val="70AD47">
                  <a:lumMod val="75000"/>
                </a:srgbClr>
              </a:buClr>
              <a:buSzTx/>
              <a:buFontTx/>
              <a:buNone/>
              <a:tabLst/>
              <a:defRPr/>
            </a:pPr>
            <a:r>
              <a:rPr kumimoji="0" lang="pt-BR" sz="2200" b="1" i="0" u="none" strike="noStrike" kern="1200" cap="none" spc="0" normalizeH="0" baseline="0" noProof="0" dirty="0">
                <a:ln>
                  <a:noFill/>
                </a:ln>
                <a:solidFill>
                  <a:prstClr val="black"/>
                </a:solidFill>
                <a:effectLst/>
                <a:uLnTx/>
                <a:uFillTx/>
                <a:latin typeface="Calibri" panose="020F0502020204030204"/>
                <a:ea typeface="+mn-ea"/>
                <a:cs typeface="+mn-cs"/>
              </a:rPr>
              <a:t>Distribuição de frequência</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concentração (centre)</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dispersão (spread) </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outliers</a:t>
            </a:r>
          </a:p>
          <a:p>
            <a:pPr marL="742950" marR="0" lvl="1" indent="-285750" algn="l" defTabSz="913854" rtl="0" eaLnBrk="1" fontAlgn="auto" latinLnBrk="0" hangingPunct="1">
              <a:lnSpc>
                <a:spcPct val="100000"/>
              </a:lnSpc>
              <a:spcBef>
                <a:spcPts val="0"/>
              </a:spcBef>
              <a:spcAft>
                <a:spcPts val="0"/>
              </a:spcAft>
              <a:buClr>
                <a:srgbClr val="70AD47">
                  <a:lumMod val="75000"/>
                </a:srgbClr>
              </a:buClr>
              <a:buSzTx/>
              <a:buFont typeface="Arial" panose="020B0604020202020204" pitchFamily="34" charset="0"/>
              <a:buChar char="•"/>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forma</a:t>
            </a:r>
          </a:p>
        </p:txBody>
      </p:sp>
      <p:sp>
        <p:nvSpPr>
          <p:cNvPr id="40" name="Título 1">
            <a:extLst>
              <a:ext uri="{FF2B5EF4-FFF2-40B4-BE49-F238E27FC236}">
                <a16:creationId xmlns:a16="http://schemas.microsoft.com/office/drawing/2014/main" id="{260EBA94-5F87-4930-BCA4-F7F2665B31C4}"/>
              </a:ext>
            </a:extLst>
          </p:cNvPr>
          <p:cNvSpPr txBox="1">
            <a:spLocks/>
          </p:cNvSpPr>
          <p:nvPr/>
        </p:nvSpPr>
        <p:spPr>
          <a:xfrm>
            <a:off x="1967610" y="258274"/>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EDA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(EDA –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Exploratory</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Data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Analysis</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a:t>
            </a:r>
          </a:p>
        </p:txBody>
      </p:sp>
      <p:pic>
        <p:nvPicPr>
          <p:cNvPr id="3" name="Imagem 2">
            <a:extLst>
              <a:ext uri="{FF2B5EF4-FFF2-40B4-BE49-F238E27FC236}">
                <a16:creationId xmlns:a16="http://schemas.microsoft.com/office/drawing/2014/main" id="{A3104D1E-6143-4FD2-9E12-2E68C5DBC667}"/>
              </a:ext>
            </a:extLst>
          </p:cNvPr>
          <p:cNvPicPr>
            <a:picLocks noChangeAspect="1"/>
          </p:cNvPicPr>
          <p:nvPr/>
        </p:nvPicPr>
        <p:blipFill>
          <a:blip r:embed="rId3"/>
          <a:stretch>
            <a:fillRect/>
          </a:stretch>
        </p:blipFill>
        <p:spPr>
          <a:xfrm>
            <a:off x="7265806" y="4899426"/>
            <a:ext cx="3168968" cy="1831135"/>
          </a:xfrm>
          <a:prstGeom prst="rect">
            <a:avLst/>
          </a:prstGeom>
        </p:spPr>
      </p:pic>
    </p:spTree>
    <p:extLst>
      <p:ext uri="{BB962C8B-B14F-4D97-AF65-F5344CB8AC3E}">
        <p14:creationId xmlns:p14="http://schemas.microsoft.com/office/powerpoint/2010/main" val="36216825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 name="Gráfico 40" descr="Usuários com preenchimento sólido">
            <a:extLst>
              <a:ext uri="{FF2B5EF4-FFF2-40B4-BE49-F238E27FC236}">
                <a16:creationId xmlns:a16="http://schemas.microsoft.com/office/drawing/2014/main" id="{819F539E-DC24-4E53-AC43-9162338563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48510" y="4600745"/>
            <a:ext cx="914400" cy="914400"/>
          </a:xfrm>
          <a:prstGeom prst="rect">
            <a:avLst/>
          </a:prstGeom>
        </p:spPr>
      </p:pic>
      <p:pic>
        <p:nvPicPr>
          <p:cNvPr id="42" name="Gráfico 41" descr="Dado com preenchimento sólido">
            <a:extLst>
              <a:ext uri="{FF2B5EF4-FFF2-40B4-BE49-F238E27FC236}">
                <a16:creationId xmlns:a16="http://schemas.microsoft.com/office/drawing/2014/main" id="{80858D90-1A55-4DBC-B3F6-71C1C23F9A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06022" flipH="1">
            <a:off x="3755996" y="4465436"/>
            <a:ext cx="914400" cy="914400"/>
          </a:xfrm>
          <a:prstGeom prst="rect">
            <a:avLst/>
          </a:prstGeom>
        </p:spPr>
      </p:pic>
      <p:pic>
        <p:nvPicPr>
          <p:cNvPr id="43" name="Gráfico 42" descr="Garfo na estrada com preenchimento sólido">
            <a:extLst>
              <a:ext uri="{FF2B5EF4-FFF2-40B4-BE49-F238E27FC236}">
                <a16:creationId xmlns:a16="http://schemas.microsoft.com/office/drawing/2014/main" id="{109C9567-3CD5-454A-B1CB-0A289AF13D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5243212" y="3304314"/>
            <a:ext cx="1604318" cy="1604318"/>
          </a:xfrm>
          <a:prstGeom prst="rect">
            <a:avLst/>
          </a:prstGeom>
        </p:spPr>
      </p:pic>
      <p:pic>
        <p:nvPicPr>
          <p:cNvPr id="44" name="Gráfico 43" descr="Cientista feminina com preenchimento sólido">
            <a:extLst>
              <a:ext uri="{FF2B5EF4-FFF2-40B4-BE49-F238E27FC236}">
                <a16:creationId xmlns:a16="http://schemas.microsoft.com/office/drawing/2014/main" id="{F2F9D6AD-C1AA-4D30-B3CC-F34DA1E38C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88170" y="2156209"/>
            <a:ext cx="914400" cy="914400"/>
          </a:xfrm>
          <a:prstGeom prst="rect">
            <a:avLst/>
          </a:prstGeom>
        </p:spPr>
      </p:pic>
      <p:pic>
        <p:nvPicPr>
          <p:cNvPr id="45" name="Gráfico 44" descr="Seta de linha: girar para a direita com preenchimento sólido">
            <a:extLst>
              <a:ext uri="{FF2B5EF4-FFF2-40B4-BE49-F238E27FC236}">
                <a16:creationId xmlns:a16="http://schemas.microsoft.com/office/drawing/2014/main" id="{9BAA8223-B25D-408E-A4B2-91711437542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285507" flipH="1">
            <a:off x="7982818" y="3909491"/>
            <a:ext cx="1268492" cy="1268492"/>
          </a:xfrm>
          <a:prstGeom prst="rect">
            <a:avLst/>
          </a:prstGeom>
        </p:spPr>
      </p:pic>
      <p:pic>
        <p:nvPicPr>
          <p:cNvPr id="46" name="Gráfico 45" descr="Seta de linha: girar para a direita com preenchimento sólido">
            <a:extLst>
              <a:ext uri="{FF2B5EF4-FFF2-40B4-BE49-F238E27FC236}">
                <a16:creationId xmlns:a16="http://schemas.microsoft.com/office/drawing/2014/main" id="{A6B47A62-9D60-46B2-B720-96B12921ED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20066526">
            <a:off x="2855496" y="3870990"/>
            <a:ext cx="1268492" cy="1268492"/>
          </a:xfrm>
          <a:prstGeom prst="rect">
            <a:avLst/>
          </a:prstGeom>
        </p:spPr>
      </p:pic>
      <p:sp>
        <p:nvSpPr>
          <p:cNvPr id="48" name="Título 1">
            <a:extLst>
              <a:ext uri="{FF2B5EF4-FFF2-40B4-BE49-F238E27FC236}">
                <a16:creationId xmlns:a16="http://schemas.microsoft.com/office/drawing/2014/main" id="{9B9F5560-DB71-42FF-BAB0-B0791FA218F7}"/>
              </a:ext>
            </a:extLst>
          </p:cNvPr>
          <p:cNvSpPr txBox="1">
            <a:spLocks/>
          </p:cNvSpPr>
          <p:nvPr/>
        </p:nvSpPr>
        <p:spPr>
          <a:xfrm>
            <a:off x="1967610" y="417214"/>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660066"/>
                </a:solidFill>
                <a:effectLst/>
                <a:uLnTx/>
                <a:uFillTx/>
                <a:latin typeface="Calibri" panose="020F0502020204030204"/>
                <a:ea typeface="+mj-ea"/>
                <a:cs typeface="+mj-cs"/>
              </a:rPr>
              <a:t>Papel da Pessoa Cientista de Dados</a:t>
            </a:r>
          </a:p>
        </p:txBody>
      </p:sp>
      <p:sp>
        <p:nvSpPr>
          <p:cNvPr id="58" name="CaixaDeTexto 57">
            <a:extLst>
              <a:ext uri="{FF2B5EF4-FFF2-40B4-BE49-F238E27FC236}">
                <a16:creationId xmlns:a16="http://schemas.microsoft.com/office/drawing/2014/main" id="{5DB514BC-A29B-4755-9AA6-259799BA944F}"/>
              </a:ext>
            </a:extLst>
          </p:cNvPr>
          <p:cNvSpPr txBox="1"/>
          <p:nvPr/>
        </p:nvSpPr>
        <p:spPr>
          <a:xfrm rot="20605814">
            <a:off x="1629958" y="3292933"/>
            <a:ext cx="2446955" cy="584775"/>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Exploratory</a:t>
            </a:r>
            <a:endParaRPr kumimoji="0" lang="pt-BR"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sp>
        <p:nvSpPr>
          <p:cNvPr id="59" name="CaixaDeTexto 58">
            <a:extLst>
              <a:ext uri="{FF2B5EF4-FFF2-40B4-BE49-F238E27FC236}">
                <a16:creationId xmlns:a16="http://schemas.microsoft.com/office/drawing/2014/main" id="{17493921-C5AB-473C-B75A-B78B419B94E0}"/>
              </a:ext>
            </a:extLst>
          </p:cNvPr>
          <p:cNvSpPr txBox="1"/>
          <p:nvPr/>
        </p:nvSpPr>
        <p:spPr>
          <a:xfrm rot="994186" flipH="1">
            <a:off x="8095926" y="3379206"/>
            <a:ext cx="2446955" cy="584775"/>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3200" b="0" i="0" u="none" strike="noStrike" kern="1200" cap="none" spc="0" normalizeH="0" baseline="0" noProof="0" dirty="0" err="1">
                <a:ln>
                  <a:noFill/>
                </a:ln>
                <a:solidFill>
                  <a:prstClr val="black">
                    <a:lumMod val="50000"/>
                    <a:lumOff val="50000"/>
                  </a:prstClr>
                </a:solidFill>
                <a:effectLst/>
                <a:uLnTx/>
                <a:uFillTx/>
                <a:latin typeface="Calibri" panose="020F0502020204030204"/>
                <a:ea typeface="+mn-ea"/>
                <a:cs typeface="+mn-cs"/>
              </a:rPr>
              <a:t>Explanatory</a:t>
            </a:r>
            <a:endParaRPr kumimoji="0" lang="pt-BR" sz="24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endParaRPr>
          </a:p>
        </p:txBody>
      </p:sp>
      <p:pic>
        <p:nvPicPr>
          <p:cNvPr id="60" name="Gráfico 59" descr="Microfone de rádio com preenchimento sólido">
            <a:extLst>
              <a:ext uri="{FF2B5EF4-FFF2-40B4-BE49-F238E27FC236}">
                <a16:creationId xmlns:a16="http://schemas.microsoft.com/office/drawing/2014/main" id="{7A2DE4DA-8C5A-4D40-B73A-5422B4FE851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86103" y="2461791"/>
            <a:ext cx="795506" cy="795506"/>
          </a:xfrm>
          <a:prstGeom prst="rect">
            <a:avLst/>
          </a:prstGeom>
        </p:spPr>
      </p:pic>
      <p:pic>
        <p:nvPicPr>
          <p:cNvPr id="61" name="Gráfico 60" descr="Bússola de mapa com preenchimento sólido">
            <a:extLst>
              <a:ext uri="{FF2B5EF4-FFF2-40B4-BE49-F238E27FC236}">
                <a16:creationId xmlns:a16="http://schemas.microsoft.com/office/drawing/2014/main" id="{58A046A1-76AE-44FF-BFE6-5D9DEDA39DE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29528" y="2465431"/>
            <a:ext cx="914400" cy="914400"/>
          </a:xfrm>
          <a:prstGeom prst="rect">
            <a:avLst/>
          </a:prstGeom>
        </p:spPr>
      </p:pic>
    </p:spTree>
    <p:extLst>
      <p:ext uri="{BB962C8B-B14F-4D97-AF65-F5344CB8AC3E}">
        <p14:creationId xmlns:p14="http://schemas.microsoft.com/office/powerpoint/2010/main" val="424801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Model</a:t>
            </a:r>
          </a:p>
        </p:txBody>
      </p:sp>
    </p:spTree>
    <p:extLst>
      <p:ext uri="{BB962C8B-B14F-4D97-AF65-F5344CB8AC3E}">
        <p14:creationId xmlns:p14="http://schemas.microsoft.com/office/powerpoint/2010/main" val="1898513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73462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 xmlns:p14="http://schemas.microsoft.com/office/powerpoint/2010/main" xmlns:pr="smNativeData"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pr="smNativeData" xmlns:p14="http://schemas.microsoft.com/office/powerpoint/2010/main" xmlns=""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695450"/>
            <a:ext cx="8560893" cy="4815502"/>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351692" y="1547198"/>
            <a:ext cx="11113477"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19241</TotalTime>
  <Words>3425</Words>
  <Application>Microsoft Office PowerPoint</Application>
  <PresentationFormat>Widescreen</PresentationFormat>
  <Paragraphs>518</Paragraphs>
  <Slides>66</Slides>
  <Notes>49</Notes>
  <HiddenSlides>13</HiddenSlides>
  <MMClips>1</MMClips>
  <ScaleCrop>false</ScaleCrop>
  <HeadingPairs>
    <vt:vector size="6" baseType="variant">
      <vt:variant>
        <vt:lpstr>Fontes usadas</vt:lpstr>
      </vt:variant>
      <vt:variant>
        <vt:i4>15</vt:i4>
      </vt:variant>
      <vt:variant>
        <vt:lpstr>Tema</vt:lpstr>
      </vt:variant>
      <vt:variant>
        <vt:i4>15</vt:i4>
      </vt:variant>
      <vt:variant>
        <vt:lpstr>Títulos de slides</vt:lpstr>
      </vt:variant>
      <vt:variant>
        <vt:i4>66</vt:i4>
      </vt:variant>
    </vt:vector>
  </HeadingPairs>
  <TitlesOfParts>
    <vt:vector size="96"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Boas vindas</vt:lpstr>
      <vt:lpstr>Objetivos de análise que serão abordados</vt:lpstr>
      <vt:lpstr>Objetivos de análise que serão abordados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Instalação R e RStudio</vt:lpstr>
      <vt:lpstr>Estrutura do Help</vt:lpstr>
      <vt:lpstr>Dialetos para manipulação de dados no R</vt:lpstr>
      <vt:lpstr>…</vt:lpstr>
      <vt:lpstr>Dataprep</vt:lpstr>
      <vt:lpstr>Apresentação do PowerPoint</vt:lpstr>
      <vt:lpstr>Dataviz</vt:lpstr>
      <vt:lpstr>Tipos de Dados e objetivos</vt:lpstr>
      <vt:lpstr>Apresentação do PowerPoint</vt:lpstr>
      <vt:lpstr>Apresentação do PowerPoint</vt:lpstr>
      <vt:lpstr>Apresentação do PowerPoint</vt:lpstr>
      <vt:lpstr>Model</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2022-08-25T09:42:16Z</dcterms:modified>
</cp:coreProperties>
</file>